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19C"/>
    <a:srgbClr val="ACD5F6"/>
    <a:srgbClr val="417199"/>
    <a:srgbClr val="04DA1D"/>
    <a:srgbClr val="C5D3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17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780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755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03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579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018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673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79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394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761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31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A05C9-AC3F-4086-81D1-700E8D77506E}" type="datetimeFigureOut">
              <a:rPr kumimoji="1" lang="ja-JP" altLang="en-US" smtClean="0"/>
              <a:t>2025/8/15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F7E99-2C7E-46A1-8569-6F9E7258A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09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1"/>
            <a:ext cx="12192000" cy="951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b="1">
                <a:latin typeface="Impact" panose="020B0806030902050204" pitchFamily="34" charset="0"/>
              </a:rPr>
              <a:t>目指す</a:t>
            </a:r>
            <a:r>
              <a:rPr kumimoji="1" lang="ja-JP" altLang="en-US" sz="4400" b="1" smtClean="0">
                <a:latin typeface="Impact" panose="020B0806030902050204" pitchFamily="34" charset="0"/>
              </a:rPr>
              <a:t>姿</a:t>
            </a:r>
            <a:endParaRPr kumimoji="1" lang="ja-JP" altLang="en-US" sz="4400" b="1" dirty="0">
              <a:latin typeface="Impact" panose="020B0806030902050204" pitchFamily="34" charset="0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2059059" y="4908381"/>
            <a:ext cx="1828419" cy="1828419"/>
            <a:chOff x="2099652" y="4622695"/>
            <a:chExt cx="2042918" cy="2042918"/>
          </a:xfrm>
        </p:grpSpPr>
        <p:sp>
          <p:nvSpPr>
            <p:cNvPr id="13" name="楕円 12"/>
            <p:cNvSpPr/>
            <p:nvPr/>
          </p:nvSpPr>
          <p:spPr>
            <a:xfrm>
              <a:off x="2099652" y="4622695"/>
              <a:ext cx="2042918" cy="2042918"/>
            </a:xfrm>
            <a:prstGeom prst="ellipse">
              <a:avLst/>
            </a:prstGeom>
            <a:gradFill flip="none" rotWithShape="1">
              <a:gsLst>
                <a:gs pos="60000">
                  <a:srgbClr val="BFD8EE">
                    <a:alpha val="40000"/>
                  </a:srgbClr>
                </a:gs>
                <a:gs pos="0">
                  <a:srgbClr val="00206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楕円 6"/>
            <p:cNvSpPr/>
            <p:nvPr/>
          </p:nvSpPr>
          <p:spPr>
            <a:xfrm>
              <a:off x="2489475" y="5004898"/>
              <a:ext cx="1248032" cy="1248032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4171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200" dirty="0" smtClean="0">
                  <a:ln>
                    <a:solidFill>
                      <a:srgbClr val="417199"/>
                    </a:solidFill>
                  </a:ln>
                  <a:solidFill>
                    <a:srgbClr val="41719C"/>
                  </a:solidFill>
                </a:rPr>
                <a:t>公務員</a:t>
              </a:r>
              <a:endParaRPr kumimoji="1" lang="ja-JP" altLang="en-US" sz="1200" dirty="0">
                <a:ln>
                  <a:solidFill>
                    <a:srgbClr val="417199"/>
                  </a:solidFill>
                </a:ln>
                <a:solidFill>
                  <a:srgbClr val="41719C"/>
                </a:solidFill>
              </a:endParaRP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718595" y="1249939"/>
            <a:ext cx="4511039" cy="3512373"/>
            <a:chOff x="716280" y="1554480"/>
            <a:chExt cx="4511039" cy="3512373"/>
          </a:xfrm>
        </p:grpSpPr>
        <p:sp>
          <p:nvSpPr>
            <p:cNvPr id="21" name="楕円 20"/>
            <p:cNvSpPr/>
            <p:nvPr/>
          </p:nvSpPr>
          <p:spPr>
            <a:xfrm>
              <a:off x="716280" y="1554480"/>
              <a:ext cx="4511039" cy="3512373"/>
            </a:xfrm>
            <a:prstGeom prst="ellipse">
              <a:avLst/>
            </a:prstGeom>
            <a:gradFill flip="none" rotWithShape="1">
              <a:gsLst>
                <a:gs pos="60000">
                  <a:srgbClr val="BFD8EE">
                    <a:alpha val="40000"/>
                  </a:srgbClr>
                </a:gs>
                <a:gs pos="0">
                  <a:srgbClr val="002060"/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1254082" y="1859436"/>
              <a:ext cx="3458987" cy="2614150"/>
              <a:chOff x="1287163" y="1309814"/>
              <a:chExt cx="3667896" cy="2772034"/>
            </a:xfrm>
          </p:grpSpPr>
          <p:sp>
            <p:nvSpPr>
              <p:cNvPr id="3" name="楕円 2"/>
              <p:cNvSpPr/>
              <p:nvPr/>
            </p:nvSpPr>
            <p:spPr>
              <a:xfrm>
                <a:off x="2458995" y="1309814"/>
                <a:ext cx="1248032" cy="124803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4171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dirty="0" smtClean="0">
                    <a:ln>
                      <a:solidFill>
                        <a:srgbClr val="417199"/>
                      </a:solidFill>
                    </a:ln>
                    <a:solidFill>
                      <a:srgbClr val="41719C"/>
                    </a:solidFill>
                  </a:rPr>
                  <a:t>公務員</a:t>
                </a:r>
                <a:endParaRPr kumimoji="1" lang="ja-JP" altLang="en-US" sz="1200" dirty="0">
                  <a:ln>
                    <a:solidFill>
                      <a:srgbClr val="417199"/>
                    </a:solidFill>
                  </a:ln>
                  <a:solidFill>
                    <a:srgbClr val="41719C"/>
                  </a:solidFill>
                </a:endParaRPr>
              </a:p>
            </p:txBody>
          </p:sp>
          <p:sp>
            <p:nvSpPr>
              <p:cNvPr id="5" name="楕円 4"/>
              <p:cNvSpPr/>
              <p:nvPr/>
            </p:nvSpPr>
            <p:spPr>
              <a:xfrm>
                <a:off x="3707027" y="2833816"/>
                <a:ext cx="1248032" cy="124803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4171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dirty="0" smtClean="0">
                    <a:ln>
                      <a:solidFill>
                        <a:srgbClr val="417199"/>
                      </a:solidFill>
                    </a:ln>
                    <a:solidFill>
                      <a:srgbClr val="41719C"/>
                    </a:solidFill>
                  </a:rPr>
                  <a:t>システム</a:t>
                </a:r>
                <a:endParaRPr lang="en-US" altLang="ja-JP" sz="1200" dirty="0" smtClean="0">
                  <a:ln>
                    <a:solidFill>
                      <a:srgbClr val="417199"/>
                    </a:solidFill>
                  </a:ln>
                  <a:solidFill>
                    <a:srgbClr val="41719C"/>
                  </a:solidFill>
                </a:endParaRPr>
              </a:p>
              <a:p>
                <a:pPr algn="ctr"/>
                <a:r>
                  <a:rPr kumimoji="1" lang="ja-JP" altLang="en-US" sz="1200" dirty="0">
                    <a:ln>
                      <a:solidFill>
                        <a:srgbClr val="417199"/>
                      </a:solidFill>
                    </a:ln>
                    <a:solidFill>
                      <a:srgbClr val="41719C"/>
                    </a:solidFill>
                  </a:rPr>
                  <a:t>ｴﾝｼﾞﾆｱ</a:t>
                </a:r>
              </a:p>
            </p:txBody>
          </p:sp>
          <p:sp>
            <p:nvSpPr>
              <p:cNvPr id="6" name="楕円 5"/>
              <p:cNvSpPr/>
              <p:nvPr/>
            </p:nvSpPr>
            <p:spPr>
              <a:xfrm>
                <a:off x="1287163" y="2833816"/>
                <a:ext cx="1242677" cy="1248032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4171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200" dirty="0" smtClean="0">
                    <a:ln>
                      <a:solidFill>
                        <a:srgbClr val="417199"/>
                      </a:solidFill>
                    </a:ln>
                    <a:solidFill>
                      <a:srgbClr val="41719C"/>
                    </a:solidFill>
                  </a:rPr>
                  <a:t>経営</a:t>
                </a:r>
                <a:endParaRPr lang="en-US" altLang="ja-JP" sz="1200" dirty="0" smtClean="0">
                  <a:ln>
                    <a:solidFill>
                      <a:srgbClr val="417199"/>
                    </a:solidFill>
                  </a:ln>
                  <a:solidFill>
                    <a:srgbClr val="41719C"/>
                  </a:solidFill>
                </a:endParaRPr>
              </a:p>
              <a:p>
                <a:pPr algn="ctr"/>
                <a:r>
                  <a:rPr kumimoji="1" lang="ja-JP" altLang="en-US" sz="1200" dirty="0" smtClean="0">
                    <a:ln>
                      <a:solidFill>
                        <a:srgbClr val="417199"/>
                      </a:solidFill>
                    </a:ln>
                    <a:solidFill>
                      <a:srgbClr val="41719C"/>
                    </a:solidFill>
                  </a:rPr>
                  <a:t>ｺﾝｻﾙﾀﾝﾄ</a:t>
                </a:r>
                <a:endParaRPr kumimoji="1" lang="ja-JP" altLang="en-US" sz="1200" dirty="0">
                  <a:ln>
                    <a:solidFill>
                      <a:srgbClr val="417199"/>
                    </a:solidFill>
                  </a:ln>
                  <a:solidFill>
                    <a:srgbClr val="41719C"/>
                  </a:solidFill>
                </a:endParaRPr>
              </a:p>
            </p:txBody>
          </p:sp>
          <p:sp>
            <p:nvSpPr>
              <p:cNvPr id="8" name="上下矢印 7"/>
              <p:cNvSpPr/>
              <p:nvPr/>
            </p:nvSpPr>
            <p:spPr>
              <a:xfrm rot="2460000">
                <a:off x="2316149" y="2436740"/>
                <a:ext cx="285694" cy="518182"/>
              </a:xfrm>
              <a:prstGeom prst="upDownArrow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上下矢印 8"/>
              <p:cNvSpPr/>
              <p:nvPr/>
            </p:nvSpPr>
            <p:spPr>
              <a:xfrm rot="-2460000">
                <a:off x="3664444" y="2420937"/>
                <a:ext cx="285694" cy="518182"/>
              </a:xfrm>
              <a:prstGeom prst="upDownArrow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0" name="上下矢印 9"/>
              <p:cNvSpPr/>
              <p:nvPr/>
            </p:nvSpPr>
            <p:spPr>
              <a:xfrm rot="5400000">
                <a:off x="2978264" y="3134532"/>
                <a:ext cx="285694" cy="518182"/>
              </a:xfrm>
              <a:prstGeom prst="upDownArrow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grpSp>
        <p:nvGrpSpPr>
          <p:cNvPr id="15" name="グループ化 14"/>
          <p:cNvGrpSpPr/>
          <p:nvPr/>
        </p:nvGrpSpPr>
        <p:grpSpPr>
          <a:xfrm>
            <a:off x="4282091" y="5490225"/>
            <a:ext cx="664730" cy="664730"/>
            <a:chOff x="2864771" y="5490225"/>
            <a:chExt cx="664730" cy="664730"/>
          </a:xfrm>
        </p:grpSpPr>
        <p:sp>
          <p:nvSpPr>
            <p:cNvPr id="4" name="楕円 3"/>
            <p:cNvSpPr/>
            <p:nvPr/>
          </p:nvSpPr>
          <p:spPr>
            <a:xfrm>
              <a:off x="2864771" y="5490225"/>
              <a:ext cx="664730" cy="6647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二等辺三角形 11"/>
            <p:cNvSpPr/>
            <p:nvPr/>
          </p:nvSpPr>
          <p:spPr>
            <a:xfrm rot="5400000">
              <a:off x="3032104" y="5668637"/>
              <a:ext cx="396240" cy="34158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5903758" y="2659731"/>
            <a:ext cx="664730" cy="664730"/>
            <a:chOff x="2864771" y="5490225"/>
            <a:chExt cx="664730" cy="664730"/>
          </a:xfrm>
        </p:grpSpPr>
        <p:sp>
          <p:nvSpPr>
            <p:cNvPr id="19" name="楕円 18"/>
            <p:cNvSpPr/>
            <p:nvPr/>
          </p:nvSpPr>
          <p:spPr>
            <a:xfrm>
              <a:off x="2864771" y="5490225"/>
              <a:ext cx="664730" cy="66473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二等辺三角形 19"/>
            <p:cNvSpPr/>
            <p:nvPr/>
          </p:nvSpPr>
          <p:spPr>
            <a:xfrm rot="5400000">
              <a:off x="3032104" y="5668637"/>
              <a:ext cx="396240" cy="341586"/>
            </a:xfrm>
            <a:prstGeom prst="triangl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16" name="テキスト ボックス 15"/>
          <p:cNvSpPr txBox="1"/>
          <p:nvPr/>
        </p:nvSpPr>
        <p:spPr>
          <a:xfrm>
            <a:off x="7242612" y="2550460"/>
            <a:ext cx="4191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 smtClean="0"/>
              <a:t>影響力大</a:t>
            </a:r>
            <a:endParaRPr kumimoji="1" lang="en-US" altLang="ja-JP" sz="4400" b="1" dirty="0"/>
          </a:p>
          <a:p>
            <a:r>
              <a:rPr lang="ja-JP" altLang="en-US" sz="2400" b="1" dirty="0" smtClean="0"/>
              <a:t>（地域の発展に寄与する）</a:t>
            </a:r>
            <a:endParaRPr kumimoji="1" lang="ja-JP" altLang="en-US" sz="2400" b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49994" y="5644655"/>
            <a:ext cx="13489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 smtClean="0">
                <a:solidFill>
                  <a:srgbClr val="41719C">
                    <a:alpha val="25000"/>
                  </a:srgbClr>
                </a:solidFill>
              </a:rPr>
              <a:t>影響力小</a:t>
            </a:r>
            <a:endParaRPr lang="en-US" altLang="ja-JP" sz="2000" b="1" dirty="0" smtClean="0">
              <a:solidFill>
                <a:srgbClr val="41719C">
                  <a:alpha val="25000"/>
                </a:srgbClr>
              </a:solidFill>
            </a:endParaRPr>
          </a:p>
        </p:txBody>
      </p:sp>
      <p:pic>
        <p:nvPicPr>
          <p:cNvPr id="2050" name="Picture 2" descr="上昇 | 無料のAi・PNG白黒シルエットイラスト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560" y="3812246"/>
            <a:ext cx="2141022" cy="214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327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20</Words>
  <Application>Microsoft Office PowerPoint</Application>
  <PresentationFormat>ワイド画面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Impact</vt:lpstr>
      <vt:lpstr>Office テーマ</vt:lpstr>
      <vt:lpstr>PowerPoint プレゼンテーション</vt:lpstr>
    </vt:vector>
  </TitlesOfParts>
  <Company>尼崎市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Amagasaki</dc:creator>
  <cp:lastModifiedBy>NEC-PCuser</cp:lastModifiedBy>
  <cp:revision>89</cp:revision>
  <dcterms:created xsi:type="dcterms:W3CDTF">2024-04-17T11:02:46Z</dcterms:created>
  <dcterms:modified xsi:type="dcterms:W3CDTF">2025-08-15T13:23:34Z</dcterms:modified>
</cp:coreProperties>
</file>